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6" r:id="rId1"/>
    <p:sldMasterId id="2147483706" r:id="rId2"/>
    <p:sldMasterId id="2147483704" r:id="rId3"/>
  </p:sldMasterIdLst>
  <p:notesMasterIdLst>
    <p:notesMasterId r:id="rId9"/>
  </p:notesMasterIdLst>
  <p:handoutMasterIdLst>
    <p:handoutMasterId r:id="rId10"/>
  </p:handoutMasterIdLst>
  <p:sldIdLst>
    <p:sldId id="305" r:id="rId4"/>
    <p:sldId id="6006" r:id="rId5"/>
    <p:sldId id="6007" r:id="rId6"/>
    <p:sldId id="6003" r:id="rId7"/>
    <p:sldId id="600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</p:embeddedFontLst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386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pos="4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D9D9D9"/>
    <a:srgbClr val="F4F4F4"/>
    <a:srgbClr val="FDE4E4"/>
    <a:srgbClr val="F0C2C2"/>
    <a:srgbClr val="B58871"/>
    <a:srgbClr val="DBB299"/>
    <a:srgbClr val="B0846D"/>
    <a:srgbClr val="D8AE98"/>
    <a:srgbClr val="C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0" autoAdjust="0"/>
    <p:restoredTop sz="94620" autoAdjust="0"/>
  </p:normalViewPr>
  <p:slideViewPr>
    <p:cSldViewPr snapToGrid="0">
      <p:cViewPr varScale="1">
        <p:scale>
          <a:sx n="109" d="100"/>
          <a:sy n="109" d="100"/>
        </p:scale>
        <p:origin x="972" y="102"/>
      </p:cViewPr>
      <p:guideLst>
        <p:guide orient="horz" pos="2205"/>
        <p:guide pos="3386"/>
        <p:guide pos="597"/>
        <p:guide orient="horz" pos="981"/>
        <p:guide pos="7469"/>
        <p:guide pos="4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Arial" panose="020B0604020202020204" pitchFamily="34" charset="0"/>
              </a:rPr>
              <a:t>23.04.2021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>
                <a:latin typeface="Arial" panose="020B0604020202020204" pitchFamily="34" charset="0"/>
              </a:rPr>
              <a:pPr/>
              <a:t>23.04.2021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>
                <a:latin typeface="Arial" panose="020B0604020202020204" pitchFamily="34" charset="0"/>
              </a:rPr>
              <a:pPr/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>
                <a:latin typeface="Arial" panose="020B0604020202020204" pitchFamily="34" charset="0"/>
              </a:rPr>
              <a:pPr/>
              <a:t>1</a:t>
            </a:fld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3F895D-463B-4280-B82A-952910AC4B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1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F0AF9CF4-594C-CF44-9909-9B1423A597BE}"/>
              </a:ext>
            </a:extLst>
          </p:cNvPr>
          <p:cNvSpPr/>
          <p:nvPr userDrawn="1"/>
        </p:nvSpPr>
        <p:spPr>
          <a:xfrm>
            <a:off x="0" y="408827"/>
            <a:ext cx="11985059" cy="792089"/>
          </a:xfrm>
          <a:custGeom>
            <a:avLst/>
            <a:gdLst>
              <a:gd name="connsiteX0" fmla="*/ 0 w 11985059"/>
              <a:gd name="connsiteY0" fmla="*/ 0 h 792089"/>
              <a:gd name="connsiteX1" fmla="*/ 11535612 w 11985059"/>
              <a:gd name="connsiteY1" fmla="*/ 0 h 792089"/>
              <a:gd name="connsiteX2" fmla="*/ 11985059 w 11985059"/>
              <a:gd name="connsiteY2" fmla="*/ 792089 h 792089"/>
              <a:gd name="connsiteX3" fmla="*/ 0 w 11985059"/>
              <a:gd name="connsiteY3" fmla="*/ 792089 h 792089"/>
              <a:gd name="connsiteX4" fmla="*/ 0 w 11985059"/>
              <a:gd name="connsiteY4" fmla="*/ 0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5059" h="792089">
                <a:moveTo>
                  <a:pt x="0" y="0"/>
                </a:moveTo>
                <a:lnTo>
                  <a:pt x="11535612" y="0"/>
                </a:lnTo>
                <a:lnTo>
                  <a:pt x="11985059" y="792089"/>
                </a:lnTo>
                <a:lnTo>
                  <a:pt x="0" y="7920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RU" b="0" i="0">
              <a:latin typeface="Arial" panose="020B0604020202020204" pitchFamily="34" charset="0"/>
            </a:endParaRPr>
          </a:p>
        </p:txBody>
      </p:sp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45826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4" imgW="592" imgH="591" progId="TCLayout.ActiveDocument.1">
                  <p:embed/>
                </p:oleObj>
              </mc:Choice>
              <mc:Fallback>
                <p:oleObj name="Слайд think-cell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70267"/>
            <a:ext cx="2463664" cy="601783"/>
            <a:chOff x="1326854" y="314510"/>
            <a:chExt cx="6239770" cy="1524146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640819" y="314510"/>
              <a:ext cx="4925805" cy="1124891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Министерство здравоохранения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D0D7BBB2-CDC3-3341-B737-39AF52CD8567}"/>
              </a:ext>
            </a:extLst>
          </p:cNvPr>
          <p:cNvSpPr txBox="1">
            <a:spLocks/>
          </p:cNvSpPr>
          <p:nvPr userDrawn="1"/>
        </p:nvSpPr>
        <p:spPr>
          <a:xfrm>
            <a:off x="9241860" y="6337185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4422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 think-cell" r:id="rId4" imgW="592" imgH="591" progId="TCLayout.ActiveDocument.1">
                  <p:embed/>
                </p:oleObj>
              </mc:Choice>
              <mc:Fallback>
                <p:oleObj name="Слайд think-cell" r:id="rId4" imgW="592" imgH="591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1860" y="6244838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263349" y="301735"/>
            <a:ext cx="11721711" cy="792089"/>
          </a:xfrm>
          <a:prstGeom prst="parallelogram">
            <a:avLst>
              <a:gd name="adj" fmla="val 56742"/>
            </a:avLst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857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78460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Слайд think-cell" r:id="rId4" imgW="592" imgH="591" progId="TCLayout.ActiveDocument.1">
                  <p:embed/>
                </p:oleObj>
              </mc:Choice>
              <mc:Fallback>
                <p:oleObj name="Слайд think-cell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3.vml"/><Relationship Id="rId7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5.v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993765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9764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D5D3B49D-0CA1-E641-B374-C89F91365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1860" y="6244838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46AFC09-CE3F-C048-B1D0-B2D7B0F64BB9}"/>
              </a:ext>
            </a:extLst>
          </p:cNvPr>
          <p:cNvSpPr/>
          <p:nvPr userDrawn="1"/>
        </p:nvSpPr>
        <p:spPr>
          <a:xfrm flipH="1">
            <a:off x="263349" y="301735"/>
            <a:ext cx="11721711" cy="792089"/>
          </a:xfrm>
          <a:prstGeom prst="parallelogram">
            <a:avLst>
              <a:gd name="adj" fmla="val 56742"/>
            </a:avLst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D7A571-E82C-5F4C-AF11-F2E3016A7C68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74B037FC-7BCF-9B49-82CA-B4B5382DCE03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FA0976-B25A-3946-A1B7-DC661D9A4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800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632971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.me/joinchat/Vt0OUHucdCXSmuZL" TargetMode="External"/><Relationship Id="rId4" Type="http://schemas.openxmlformats.org/officeDocument/2006/relationships/hyperlink" Target="https://drive.google.com/file/d/1JcRKqkRLJZLqyhnUrl6_6BcLYk0usVZf/view?usp=shar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://miac.nnov.ru/rlp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joinchat/Vt0OUHucdCXSmuZL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680742-42F4-44CE-8F25-E07FC79817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"/>
          <a:stretch/>
        </p:blipFill>
        <p:spPr>
          <a:xfrm>
            <a:off x="5367357" y="784870"/>
            <a:ext cx="6824643" cy="4999188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E2F77FB-78FA-394B-AE6F-007A71CA6B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Слайд think-cell" r:id="rId6" imgW="7772400" imgH="10058400" progId="TCLayout.ActiveDocument.1">
                  <p:embed/>
                </p:oleObj>
              </mc:Choice>
              <mc:Fallback>
                <p:oleObj name="Слайд think-cell" r:id="rId6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E2F77FB-78FA-394B-AE6F-007A71CA6B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21">
            <a:extLst>
              <a:ext uri="{FF2B5EF4-FFF2-40B4-BE49-F238E27FC236}">
                <a16:creationId xmlns:a16="http://schemas.microsoft.com/office/drawing/2014/main" id="{123A72D2-E177-0942-B458-7A00B2B45E31}"/>
              </a:ext>
            </a:extLst>
          </p:cNvPr>
          <p:cNvGrpSpPr/>
          <p:nvPr/>
        </p:nvGrpSpPr>
        <p:grpSpPr>
          <a:xfrm>
            <a:off x="566988" y="5418936"/>
            <a:ext cx="4039505" cy="955412"/>
            <a:chOff x="1326854" y="366909"/>
            <a:chExt cx="6222578" cy="1471747"/>
          </a:xfrm>
        </p:grpSpPr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68A69412-6692-3644-AB16-C1C827C2218C}"/>
                </a:ext>
              </a:extLst>
            </p:cNvPr>
            <p:cNvSpPr txBox="1">
              <a:spLocks/>
            </p:cNvSpPr>
            <p:nvPr/>
          </p:nvSpPr>
          <p:spPr>
            <a:xfrm>
              <a:off x="2623627" y="366909"/>
              <a:ext cx="4925805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Министерство здравоохранения </a:t>
              </a:r>
            </a:p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Нижегородской области</a:t>
              </a:r>
            </a:p>
          </p:txBody>
        </p:sp>
        <p:pic>
          <p:nvPicPr>
            <p:cNvPr id="18" name="Picture 23">
              <a:extLst>
                <a:ext uri="{FF2B5EF4-FFF2-40B4-BE49-F238E27FC236}">
                  <a16:creationId xmlns:a16="http://schemas.microsoft.com/office/drawing/2014/main" id="{C5775E7F-45D8-B646-A614-2067EE086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  <p:sp>
        <p:nvSpPr>
          <p:cNvPr id="13" name="Text Box 23">
            <a:extLst>
              <a:ext uri="{FF2B5EF4-FFF2-40B4-BE49-F238E27FC236}">
                <a16:creationId xmlns:a16="http://schemas.microsoft.com/office/drawing/2014/main" id="{DECA3777-8FC7-C740-99BB-BEE32FDE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4" y="1090384"/>
            <a:ext cx="6468032" cy="15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Распространение</a:t>
            </a:r>
            <a:r>
              <a:rPr lang="ru-RU" sz="4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функциональных возможностей модуля «Вакцинация»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CD593-7FC3-48BD-AC60-CF1736CE04C6}"/>
              </a:ext>
            </a:extLst>
          </p:cNvPr>
          <p:cNvSpPr txBox="1"/>
          <p:nvPr/>
        </p:nvSpPr>
        <p:spPr>
          <a:xfrm>
            <a:off x="518001" y="3757530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42385"/>
      </p:ext>
    </p:extLst>
  </p:cSld>
  <p:clrMapOvr>
    <a:masterClrMapping/>
  </p:clrMapOvr>
  <p:transition advClick="0" advTm="3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44C72C9-DF58-4632-86FD-F245FD61DF55}"/>
              </a:ext>
            </a:extLst>
          </p:cNvPr>
          <p:cNvSpPr/>
          <p:nvPr/>
        </p:nvSpPr>
        <p:spPr>
          <a:xfrm>
            <a:off x="6327156" y="5787922"/>
            <a:ext cx="5451307" cy="566539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A8A0CF2-0F38-4255-B057-007D1826B7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361" y="3684491"/>
            <a:ext cx="549071" cy="505923"/>
          </a:xfrm>
          <a:prstGeom prst="rect">
            <a:avLst/>
          </a:prstGeom>
        </p:spPr>
      </p:pic>
      <p:pic>
        <p:nvPicPr>
          <p:cNvPr id="21" name="Picture 33" descr="https://www.vippng.com/png/detail/553-5539881_free-download-personal-computer-clipart-personal-computer-computer.png">
            <a:extLst>
              <a:ext uri="{FF2B5EF4-FFF2-40B4-BE49-F238E27FC236}">
                <a16:creationId xmlns:a16="http://schemas.microsoft.com/office/drawing/2014/main" id="{C59C7E23-C47F-459D-87B3-4443B064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14" y="1390812"/>
            <a:ext cx="873917" cy="63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66">
            <a:extLst>
              <a:ext uri="{FF2B5EF4-FFF2-40B4-BE49-F238E27FC236}">
                <a16:creationId xmlns:a16="http://schemas.microsoft.com/office/drawing/2014/main" id="{29D31011-9122-4BE9-8532-10266D244C55}"/>
              </a:ext>
            </a:extLst>
          </p:cNvPr>
          <p:cNvSpPr/>
          <p:nvPr/>
        </p:nvSpPr>
        <p:spPr>
          <a:xfrm>
            <a:off x="348995" y="1248097"/>
            <a:ext cx="5881971" cy="5266164"/>
          </a:xfrm>
          <a:prstGeom prst="roundRect">
            <a:avLst>
              <a:gd name="adj" fmla="val 4184"/>
            </a:avLst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11">
            <a:extLst>
              <a:ext uri="{FF2B5EF4-FFF2-40B4-BE49-F238E27FC236}">
                <a16:creationId xmlns:a16="http://schemas.microsoft.com/office/drawing/2014/main" id="{557871D3-2164-45C6-98FD-28DB1C327ED1}"/>
              </a:ext>
            </a:extLst>
          </p:cNvPr>
          <p:cNvGraphicFramePr>
            <a:graphicFrameLocks noGrp="1"/>
          </p:cNvGraphicFramePr>
          <p:nvPr/>
        </p:nvGraphicFramePr>
        <p:xfrm>
          <a:off x="523912" y="2094523"/>
          <a:ext cx="5572087" cy="4059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402">
                  <a:extLst>
                    <a:ext uri="{9D8B030D-6E8A-4147-A177-3AD203B41FA5}">
                      <a16:colId xmlns:a16="http://schemas.microsoft.com/office/drawing/2014/main" val="36963890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93865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56920669"/>
                    </a:ext>
                  </a:extLst>
                </a:gridCol>
                <a:gridCol w="1328056">
                  <a:extLst>
                    <a:ext uri="{9D8B030D-6E8A-4147-A177-3AD203B41FA5}">
                      <a16:colId xmlns:a16="http://schemas.microsoft.com/office/drawing/2014/main" val="996318405"/>
                    </a:ext>
                  </a:extLst>
                </a:gridCol>
              </a:tblGrid>
              <a:tr h="1076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кабинета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Компьютер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с доступом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к ИС «РЛПК»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Принтер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Сканер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штрих-кода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89907"/>
                  </a:ext>
                </a:extLst>
              </a:tr>
              <a:tr h="75780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Кабинет регистрации пациентов</a:t>
                      </a:r>
                    </a:p>
                  </a:txBody>
                  <a:tcPr anchor="ctr">
                    <a:solidFill>
                      <a:srgbClr val="F0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solidFill>
                      <a:srgbClr val="F0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solidFill>
                      <a:srgbClr val="F0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нужно</a:t>
                      </a:r>
                    </a:p>
                  </a:txBody>
                  <a:tcPr anchor="ctr">
                    <a:solidFill>
                      <a:srgbClr val="F0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12809"/>
                  </a:ext>
                </a:extLst>
              </a:tr>
              <a:tr h="75780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Кабинет врачебного осмотра</a:t>
                      </a:r>
                    </a:p>
                  </a:txBody>
                  <a:tcPr anchor="ctr">
                    <a:solidFill>
                      <a:srgbClr val="FD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solidFill>
                      <a:srgbClr val="FD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solidFill>
                      <a:srgbClr val="FD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нужно</a:t>
                      </a:r>
                    </a:p>
                  </a:txBody>
                  <a:tcPr anchor="ctr">
                    <a:solidFill>
                      <a:srgbClr val="FD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89310"/>
                  </a:ext>
                </a:extLst>
              </a:tr>
              <a:tr h="43872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Кабинет вакцинации</a:t>
                      </a:r>
                    </a:p>
                  </a:txBody>
                  <a:tcPr anchor="ctr">
                    <a:solidFill>
                      <a:srgbClr val="F0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solidFill>
                      <a:srgbClr val="F0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 нужно</a:t>
                      </a:r>
                    </a:p>
                  </a:txBody>
                  <a:tcPr anchor="ctr">
                    <a:solidFill>
                      <a:srgbClr val="F0C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solidFill>
                      <a:srgbClr val="F0C2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926616"/>
                  </a:ext>
                </a:extLst>
              </a:tr>
              <a:tr h="75780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Кабинет администратора</a:t>
                      </a:r>
                    </a:p>
                  </a:txBody>
                  <a:tcPr anchor="ctr">
                    <a:solidFill>
                      <a:srgbClr val="FD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anchor="ctr">
                    <a:solidFill>
                      <a:srgbClr val="FD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нужно</a:t>
                      </a:r>
                    </a:p>
                  </a:txBody>
                  <a:tcPr anchor="ctr">
                    <a:solidFill>
                      <a:srgbClr val="FD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Не нужно</a:t>
                      </a:r>
                    </a:p>
                  </a:txBody>
                  <a:tcPr anchor="ctr">
                    <a:solidFill>
                      <a:srgbClr val="FD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751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AC3D57-7C9C-4E11-8E25-F741D781885E}"/>
              </a:ext>
            </a:extLst>
          </p:cNvPr>
          <p:cNvSpPr txBox="1"/>
          <p:nvPr/>
        </p:nvSpPr>
        <p:spPr>
          <a:xfrm>
            <a:off x="233940" y="1370844"/>
            <a:ext cx="602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Минимальное рекомендованное количество оборудования для одного пункта вакцинации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4EA3A163-4535-47AA-9D92-66EC6CCF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6481"/>
            <a:ext cx="8990561" cy="5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80250" rIns="0" anchor="ctr" anchorCtr="0">
            <a:noAutofit/>
          </a:bodyPr>
          <a:lstStyle/>
          <a:p>
            <a:pPr>
              <a:lnSpc>
                <a:spcPct val="90000"/>
              </a:lnSpc>
              <a:tabLst>
                <a:tab pos="2129532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этап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– оснащение рабочих мест</a:t>
            </a:r>
          </a:p>
        </p:txBody>
      </p:sp>
      <p:sp>
        <p:nvSpPr>
          <p:cNvPr id="19" name="Скругленный прямоугольник 1">
            <a:extLst>
              <a:ext uri="{FF2B5EF4-FFF2-40B4-BE49-F238E27FC236}">
                <a16:creationId xmlns:a16="http://schemas.microsoft.com/office/drawing/2014/main" id="{E5E51D59-7C35-49FA-9630-4611FCB28C4B}"/>
              </a:ext>
            </a:extLst>
          </p:cNvPr>
          <p:cNvSpPr/>
          <p:nvPr/>
        </p:nvSpPr>
        <p:spPr>
          <a:xfrm>
            <a:off x="6290472" y="1322156"/>
            <a:ext cx="5487991" cy="4421696"/>
          </a:xfrm>
          <a:prstGeom prst="roundRect">
            <a:avLst>
              <a:gd name="adj" fmla="val 6424"/>
            </a:avLst>
          </a:prstGeom>
          <a:solidFill>
            <a:schemeClr val="accent6">
              <a:lumMod val="40000"/>
              <a:lumOff val="60000"/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D38BE0-FA03-485B-825D-513A850F7770}"/>
              </a:ext>
            </a:extLst>
          </p:cNvPr>
          <p:cNvSpPr txBox="1"/>
          <p:nvPr/>
        </p:nvSpPr>
        <p:spPr>
          <a:xfrm>
            <a:off x="6563965" y="2052578"/>
            <a:ext cx="527904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 менее 1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АРМ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подключение к Защищенной сети передачи данных (ЗСПД) Министерства здравоохранения Нижегородской области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VipNet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сеть №3722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установленный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клиент 1С версии 8.3.18.1128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доступ к адресу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covidnn.mznn.ru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E6352-E6D0-41D5-88DA-C15CDB4153B4}"/>
              </a:ext>
            </a:extLst>
          </p:cNvPr>
          <p:cNvSpPr txBox="1"/>
          <p:nvPr/>
        </p:nvSpPr>
        <p:spPr>
          <a:xfrm>
            <a:off x="6663883" y="4356770"/>
            <a:ext cx="51791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3 АРМ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в кабинете вакцинации, кабинете предварительного осмотра и в кабинете регистрации пациентов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наличие сканера штрихкодов с возможностью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работы в режиме эмуляции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порта и сканирования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QR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кодов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4B29CF-3553-455B-9C27-D816B132602E}"/>
              </a:ext>
            </a:extLst>
          </p:cNvPr>
          <p:cNvSpPr txBox="1"/>
          <p:nvPr/>
        </p:nvSpPr>
        <p:spPr>
          <a:xfrm>
            <a:off x="7524792" y="1478566"/>
            <a:ext cx="3767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Минимальные требования: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B36BE2-AF76-4B8D-A0AC-31115CC56A16}"/>
              </a:ext>
            </a:extLst>
          </p:cNvPr>
          <p:cNvSpPr txBox="1"/>
          <p:nvPr/>
        </p:nvSpPr>
        <p:spPr>
          <a:xfrm>
            <a:off x="7524792" y="3743751"/>
            <a:ext cx="344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Рекомендуется: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06B455-8E6F-41E5-9166-A0D6282039F0}"/>
              </a:ext>
            </a:extLst>
          </p:cNvPr>
          <p:cNvSpPr txBox="1"/>
          <p:nvPr/>
        </p:nvSpPr>
        <p:spPr>
          <a:xfrm>
            <a:off x="6926720" y="5800354"/>
            <a:ext cx="4851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Возможно использование АРМ, поставленные в рамках нацпроекта «Здравоохранение» в декабре 2020 года 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DDCF749-35D4-4009-941C-2C811F35CD6D}"/>
              </a:ext>
            </a:extLst>
          </p:cNvPr>
          <p:cNvSpPr/>
          <p:nvPr/>
        </p:nvSpPr>
        <p:spPr>
          <a:xfrm>
            <a:off x="6441951" y="5919543"/>
            <a:ext cx="288780" cy="3044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1C33AC8-C379-4BF1-A5CB-F98113A4A13F}"/>
              </a:ext>
            </a:extLst>
          </p:cNvPr>
          <p:cNvGrpSpPr/>
          <p:nvPr/>
        </p:nvGrpSpPr>
        <p:grpSpPr>
          <a:xfrm>
            <a:off x="6355421" y="5827331"/>
            <a:ext cx="462570" cy="483526"/>
            <a:chOff x="999441" y="4779983"/>
            <a:chExt cx="353439" cy="369451"/>
          </a:xfrm>
        </p:grpSpPr>
        <p:sp>
          <p:nvSpPr>
            <p:cNvPr id="17" name="object 93">
              <a:extLst>
                <a:ext uri="{FF2B5EF4-FFF2-40B4-BE49-F238E27FC236}">
                  <a16:creationId xmlns:a16="http://schemas.microsoft.com/office/drawing/2014/main" id="{E96A30D4-288E-41D4-A33C-4774886BE798}"/>
                </a:ext>
              </a:extLst>
            </p:cNvPr>
            <p:cNvSpPr/>
            <p:nvPr/>
          </p:nvSpPr>
          <p:spPr>
            <a:xfrm>
              <a:off x="999441" y="4779983"/>
              <a:ext cx="176817" cy="369451"/>
            </a:xfrm>
            <a:custGeom>
              <a:avLst/>
              <a:gdLst/>
              <a:ahLst/>
              <a:cxnLst/>
              <a:rect l="l" t="t" r="r" b="b"/>
              <a:pathLst>
                <a:path w="198755" h="415289">
                  <a:moveTo>
                    <a:pt x="198539" y="0"/>
                  </a:moveTo>
                  <a:lnTo>
                    <a:pt x="111594" y="0"/>
                  </a:lnTo>
                  <a:lnTo>
                    <a:pt x="111594" y="116636"/>
                  </a:lnTo>
                  <a:lnTo>
                    <a:pt x="0" y="116636"/>
                  </a:lnTo>
                  <a:lnTo>
                    <a:pt x="0" y="298424"/>
                  </a:lnTo>
                  <a:lnTo>
                    <a:pt x="111594" y="298424"/>
                  </a:lnTo>
                  <a:lnTo>
                    <a:pt x="111594" y="415061"/>
                  </a:lnTo>
                  <a:lnTo>
                    <a:pt x="198539" y="415061"/>
                  </a:lnTo>
                  <a:lnTo>
                    <a:pt x="198539" y="335508"/>
                  </a:lnTo>
                  <a:lnTo>
                    <a:pt x="150892" y="325452"/>
                  </a:lnTo>
                  <a:lnTo>
                    <a:pt x="111980" y="298029"/>
                  </a:lnTo>
                  <a:lnTo>
                    <a:pt x="85744" y="257354"/>
                  </a:lnTo>
                  <a:lnTo>
                    <a:pt x="76123" y="207543"/>
                  </a:lnTo>
                  <a:lnTo>
                    <a:pt x="85744" y="157723"/>
                  </a:lnTo>
                  <a:lnTo>
                    <a:pt x="111980" y="117040"/>
                  </a:lnTo>
                  <a:lnTo>
                    <a:pt x="150892" y="89610"/>
                  </a:lnTo>
                  <a:lnTo>
                    <a:pt x="198539" y="79552"/>
                  </a:lnTo>
                  <a:lnTo>
                    <a:pt x="198539" y="0"/>
                  </a:lnTo>
                  <a:close/>
                </a:path>
              </a:pathLst>
            </a:custGeom>
            <a:solidFill>
              <a:srgbClr val="005597"/>
            </a:solidFill>
          </p:spPr>
          <p:txBody>
            <a:bodyPr wrap="square" lIns="0" tIns="0" rIns="0" bIns="0" rtlCol="0"/>
            <a:lstStyle/>
            <a:p>
              <a:endParaRPr sz="1601"/>
            </a:p>
          </p:txBody>
        </p:sp>
        <p:sp>
          <p:nvSpPr>
            <p:cNvPr id="18" name="object 94">
              <a:extLst>
                <a:ext uri="{FF2B5EF4-FFF2-40B4-BE49-F238E27FC236}">
                  <a16:creationId xmlns:a16="http://schemas.microsoft.com/office/drawing/2014/main" id="{0E8F105E-600E-4AD1-8043-17A873472217}"/>
                </a:ext>
              </a:extLst>
            </p:cNvPr>
            <p:cNvSpPr/>
            <p:nvPr/>
          </p:nvSpPr>
          <p:spPr>
            <a:xfrm>
              <a:off x="1176063" y="4779983"/>
              <a:ext cx="176817" cy="369451"/>
            </a:xfrm>
            <a:custGeom>
              <a:avLst/>
              <a:gdLst/>
              <a:ahLst/>
              <a:cxnLst/>
              <a:rect l="l" t="t" r="r" b="b"/>
              <a:pathLst>
                <a:path w="198755" h="415289">
                  <a:moveTo>
                    <a:pt x="86982" y="0"/>
                  </a:moveTo>
                  <a:lnTo>
                    <a:pt x="0" y="0"/>
                  </a:lnTo>
                  <a:lnTo>
                    <a:pt x="0" y="79552"/>
                  </a:lnTo>
                  <a:lnTo>
                    <a:pt x="47669" y="89609"/>
                  </a:lnTo>
                  <a:lnTo>
                    <a:pt x="86591" y="117035"/>
                  </a:lnTo>
                  <a:lnTo>
                    <a:pt x="112831" y="157717"/>
                  </a:lnTo>
                  <a:lnTo>
                    <a:pt x="122453" y="207543"/>
                  </a:lnTo>
                  <a:lnTo>
                    <a:pt x="112831" y="257348"/>
                  </a:lnTo>
                  <a:lnTo>
                    <a:pt x="86591" y="298024"/>
                  </a:lnTo>
                  <a:lnTo>
                    <a:pt x="47669" y="325450"/>
                  </a:lnTo>
                  <a:lnTo>
                    <a:pt x="0" y="335508"/>
                  </a:lnTo>
                  <a:lnTo>
                    <a:pt x="0" y="415061"/>
                  </a:lnTo>
                  <a:lnTo>
                    <a:pt x="86982" y="415061"/>
                  </a:lnTo>
                  <a:lnTo>
                    <a:pt x="86982" y="298424"/>
                  </a:lnTo>
                  <a:lnTo>
                    <a:pt x="198551" y="298424"/>
                  </a:lnTo>
                  <a:lnTo>
                    <a:pt x="198551" y="116636"/>
                  </a:lnTo>
                  <a:lnTo>
                    <a:pt x="86982" y="116636"/>
                  </a:lnTo>
                  <a:lnTo>
                    <a:pt x="86982" y="0"/>
                  </a:lnTo>
                  <a:close/>
                </a:path>
              </a:pathLst>
            </a:custGeom>
            <a:solidFill>
              <a:srgbClr val="549CD5"/>
            </a:solidFill>
          </p:spPr>
          <p:txBody>
            <a:bodyPr wrap="square" lIns="0" tIns="0" rIns="0" bIns="0" rtlCol="0"/>
            <a:lstStyle/>
            <a:p>
              <a:endParaRPr sz="1601"/>
            </a:p>
          </p:txBody>
        </p:sp>
        <p:sp>
          <p:nvSpPr>
            <p:cNvPr id="24" name="object 95">
              <a:extLst>
                <a:ext uri="{FF2B5EF4-FFF2-40B4-BE49-F238E27FC236}">
                  <a16:creationId xmlns:a16="http://schemas.microsoft.com/office/drawing/2014/main" id="{BB3A30A5-04E5-43AA-99A7-B827C33CDE80}"/>
                </a:ext>
              </a:extLst>
            </p:cNvPr>
            <p:cNvSpPr/>
            <p:nvPr/>
          </p:nvSpPr>
          <p:spPr>
            <a:xfrm>
              <a:off x="1111305" y="4916906"/>
              <a:ext cx="129522" cy="1138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1"/>
            </a:p>
          </p:txBody>
        </p:sp>
      </p:grpSp>
    </p:spTree>
    <p:extLst>
      <p:ext uri="{BB962C8B-B14F-4D97-AF65-F5344CB8AC3E}">
        <p14:creationId xmlns:p14="http://schemas.microsoft.com/office/powerpoint/2010/main" val="258745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CC1C8F2-ABFA-4CA2-96DA-C5F1627E527E}"/>
              </a:ext>
            </a:extLst>
          </p:cNvPr>
          <p:cNvSpPr/>
          <p:nvPr/>
        </p:nvSpPr>
        <p:spPr>
          <a:xfrm>
            <a:off x="332910" y="5203541"/>
            <a:ext cx="7202995" cy="1488012"/>
          </a:xfrm>
          <a:prstGeom prst="rightArrow">
            <a:avLst>
              <a:gd name="adj1" fmla="val 77731"/>
              <a:gd name="adj2" fmla="val 50336"/>
            </a:avLst>
          </a:prstGeom>
          <a:solidFill>
            <a:schemeClr val="accent6">
              <a:lumMod val="40000"/>
              <a:lumOff val="60000"/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ru-RU" sz="14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4EA3A163-4535-47AA-9D92-66EC6CCFB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9" y="537628"/>
            <a:ext cx="8990561" cy="5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80250" rIns="0" anchor="ctr" anchorCtr="0">
            <a:noAutofit/>
          </a:bodyPr>
          <a:lstStyle/>
          <a:p>
            <a:pPr>
              <a:lnSpc>
                <a:spcPct val="90000"/>
              </a:lnSpc>
              <a:tabLst>
                <a:tab pos="2129532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этап – </a:t>
            </a:r>
            <a:r>
              <a:rPr lang="ru-RU" sz="20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получение доступа к системе</a:t>
            </a:r>
          </a:p>
        </p:txBody>
      </p:sp>
      <p:sp>
        <p:nvSpPr>
          <p:cNvPr id="13" name="Прямоугольник: скругленные углы 166">
            <a:extLst>
              <a:ext uri="{FF2B5EF4-FFF2-40B4-BE49-F238E27FC236}">
                <a16:creationId xmlns:a16="http://schemas.microsoft.com/office/drawing/2014/main" id="{601FF1FC-205B-4391-9D99-AE7FEB236916}"/>
              </a:ext>
            </a:extLst>
          </p:cNvPr>
          <p:cNvSpPr/>
          <p:nvPr/>
        </p:nvSpPr>
        <p:spPr>
          <a:xfrm>
            <a:off x="7764505" y="1331614"/>
            <a:ext cx="4116600" cy="5051432"/>
          </a:xfrm>
          <a:prstGeom prst="roundRect">
            <a:avLst>
              <a:gd name="adj" fmla="val 4184"/>
            </a:avLst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25C50-735D-4E96-987B-A14FBBB6947C}"/>
              </a:ext>
            </a:extLst>
          </p:cNvPr>
          <p:cNvSpPr txBox="1"/>
          <p:nvPr/>
        </p:nvSpPr>
        <p:spPr>
          <a:xfrm flipH="1">
            <a:off x="7788723" y="1399541"/>
            <a:ext cx="409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чат техподдержки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в модуле «Вакцинация» ИС РЛПК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954028-3B6F-4EC3-8BD6-9F4EA3D2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83" y="2492254"/>
            <a:ext cx="3106921" cy="3106921"/>
          </a:xfrm>
          <a:prstGeom prst="rect">
            <a:avLst/>
          </a:prstGeom>
        </p:spPr>
      </p:pic>
      <p:sp>
        <p:nvSpPr>
          <p:cNvPr id="18" name="Скругленный прямоугольник 1">
            <a:extLst>
              <a:ext uri="{FF2B5EF4-FFF2-40B4-BE49-F238E27FC236}">
                <a16:creationId xmlns:a16="http://schemas.microsoft.com/office/drawing/2014/main" id="{A260FA02-019B-411D-9AD6-791DD43D678C}"/>
              </a:ext>
            </a:extLst>
          </p:cNvPr>
          <p:cNvSpPr/>
          <p:nvPr/>
        </p:nvSpPr>
        <p:spPr>
          <a:xfrm>
            <a:off x="310895" y="1331613"/>
            <a:ext cx="7309105" cy="1059186"/>
          </a:xfrm>
          <a:prstGeom prst="roundRect">
            <a:avLst>
              <a:gd name="adj" fmla="val 6424"/>
            </a:avLst>
          </a:prstGeom>
          <a:solidFill>
            <a:schemeClr val="accent6">
              <a:lumMod val="40000"/>
              <a:lumOff val="60000"/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12.04.2021 для всех учетных записей «Врач медицинской организации» </a:t>
            </a:r>
            <a:b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информационной системе «Региональная ресурсная система здравоохранения Нижегородской области» (РЛПК)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добавлены права для использования модуля «Вакцинация».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53A73DCE-73E8-4DCF-8CBB-C2A1EB38A0A7}"/>
              </a:ext>
            </a:extLst>
          </p:cNvPr>
          <p:cNvGrpSpPr/>
          <p:nvPr/>
        </p:nvGrpSpPr>
        <p:grpSpPr>
          <a:xfrm>
            <a:off x="3304169" y="2458441"/>
            <a:ext cx="4312964" cy="2682248"/>
            <a:chOff x="343132" y="2298637"/>
            <a:chExt cx="4312964" cy="2682248"/>
          </a:xfrm>
        </p:grpSpPr>
        <p:sp>
          <p:nvSpPr>
            <p:cNvPr id="24" name="Прямоугольник: скругленные углы 166">
              <a:extLst>
                <a:ext uri="{FF2B5EF4-FFF2-40B4-BE49-F238E27FC236}">
                  <a16:creationId xmlns:a16="http://schemas.microsoft.com/office/drawing/2014/main" id="{85A20F92-ED48-43DE-9704-AEB3040D8219}"/>
                </a:ext>
              </a:extLst>
            </p:cNvPr>
            <p:cNvSpPr/>
            <p:nvPr/>
          </p:nvSpPr>
          <p:spPr>
            <a:xfrm>
              <a:off x="343132" y="2298637"/>
              <a:ext cx="4312964" cy="2682248"/>
            </a:xfrm>
            <a:prstGeom prst="roundRect">
              <a:avLst>
                <a:gd name="adj" fmla="val 2112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AE8E41-2A0A-4B91-8B3C-83CD7799BD96}"/>
                </a:ext>
              </a:extLst>
            </p:cNvPr>
            <p:cNvSpPr txBox="1"/>
            <p:nvPr/>
          </p:nvSpPr>
          <p:spPr>
            <a:xfrm>
              <a:off x="448048" y="2555218"/>
              <a:ext cx="4003609" cy="2141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ru-RU" sz="21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необходимости получения дополнительных учетных записей «Врач медицинской организации» необходимо подать заявку в утвержденном формате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5765D0C4-8CDD-467B-AE43-2C925574CED8}"/>
              </a:ext>
            </a:extLst>
          </p:cNvPr>
          <p:cNvGrpSpPr/>
          <p:nvPr/>
        </p:nvGrpSpPr>
        <p:grpSpPr>
          <a:xfrm>
            <a:off x="308748" y="2441658"/>
            <a:ext cx="2807556" cy="2711025"/>
            <a:chOff x="346848" y="2281854"/>
            <a:chExt cx="2807556" cy="2711025"/>
          </a:xfrm>
        </p:grpSpPr>
        <p:sp>
          <p:nvSpPr>
            <p:cNvPr id="28" name="Прямоугольник: скругленные углы 166">
              <a:extLst>
                <a:ext uri="{FF2B5EF4-FFF2-40B4-BE49-F238E27FC236}">
                  <a16:creationId xmlns:a16="http://schemas.microsoft.com/office/drawing/2014/main" id="{8161E99D-6024-463D-A663-443B2082E1E0}"/>
                </a:ext>
              </a:extLst>
            </p:cNvPr>
            <p:cNvSpPr/>
            <p:nvPr/>
          </p:nvSpPr>
          <p:spPr>
            <a:xfrm>
              <a:off x="371010" y="2281854"/>
              <a:ext cx="2783394" cy="2711025"/>
            </a:xfrm>
            <a:prstGeom prst="roundRect">
              <a:avLst>
                <a:gd name="adj" fmla="val 2112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92B8781-591E-4DB1-ACBA-96360511E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35" y="2784141"/>
              <a:ext cx="1986881" cy="18154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C0A3D9-D8BA-4C67-AC94-9569D08CC37F}"/>
                </a:ext>
              </a:extLst>
            </p:cNvPr>
            <p:cNvSpPr txBox="1"/>
            <p:nvPr/>
          </p:nvSpPr>
          <p:spPr>
            <a:xfrm>
              <a:off x="346848" y="2281854"/>
              <a:ext cx="2735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Ссылка на заявку для получения учетной записи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9E9203-C469-472D-8797-26E2D63FAE9E}"/>
                </a:ext>
              </a:extLst>
            </p:cNvPr>
            <p:cNvSpPr txBox="1"/>
            <p:nvPr/>
          </p:nvSpPr>
          <p:spPr>
            <a:xfrm>
              <a:off x="419101" y="4611553"/>
              <a:ext cx="26630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u="sng" dirty="0">
                  <a:hlinkClick r:id="rId4"/>
                </a:rPr>
                <a:t>https://drive.google.com/file/d/1JcRKqkRLJZLqyhnUrl6_6BcLYk0usVZf/view?usp=sharing</a:t>
              </a:r>
              <a:endParaRPr lang="ru-RU" sz="900" u="sng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081BB22-B35F-4C4C-85E4-8DFB1B2082E2}"/>
              </a:ext>
            </a:extLst>
          </p:cNvPr>
          <p:cNvSpPr txBox="1"/>
          <p:nvPr/>
        </p:nvSpPr>
        <p:spPr>
          <a:xfrm>
            <a:off x="332910" y="5415027"/>
            <a:ext cx="6344115" cy="1074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Техподдержка пользователей РЛПК осуществляется в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канале публикуется оперативная информация об изменениях работы системы, графике проведения отключений, фиксируются ошибки, оказывается помощь в подключении к системе </a:t>
            </a:r>
          </a:p>
        </p:txBody>
      </p:sp>
      <p:sp>
        <p:nvSpPr>
          <p:cNvPr id="32" name="TextBox 31">
            <a:hlinkClick r:id="rId5"/>
            <a:extLst>
              <a:ext uri="{FF2B5EF4-FFF2-40B4-BE49-F238E27FC236}">
                <a16:creationId xmlns:a16="http://schemas.microsoft.com/office/drawing/2014/main" id="{7432AC87-8D4F-4C2E-B02F-994AC8C88E84}"/>
              </a:ext>
            </a:extLst>
          </p:cNvPr>
          <p:cNvSpPr txBox="1"/>
          <p:nvPr/>
        </p:nvSpPr>
        <p:spPr>
          <a:xfrm>
            <a:off x="7923800" y="5727040"/>
            <a:ext cx="3786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>
                <a:hlinkClick r:id="rId5"/>
              </a:rPr>
              <a:t>https://t.me/joinchat/Vt0OUHucdCXSmuZL</a:t>
            </a:r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val="216969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66">
            <a:extLst>
              <a:ext uri="{FF2B5EF4-FFF2-40B4-BE49-F238E27FC236}">
                <a16:creationId xmlns:a16="http://schemas.microsoft.com/office/drawing/2014/main" id="{DAF816A4-D44B-449F-99F5-02BCBC40452E}"/>
              </a:ext>
            </a:extLst>
          </p:cNvPr>
          <p:cNvSpPr/>
          <p:nvPr/>
        </p:nvSpPr>
        <p:spPr>
          <a:xfrm>
            <a:off x="7696200" y="1255972"/>
            <a:ext cx="4116600" cy="5276357"/>
          </a:xfrm>
          <a:prstGeom prst="roundRect">
            <a:avLst>
              <a:gd name="adj" fmla="val 4184"/>
            </a:avLst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C598C3A-8824-4FC2-998C-10378C546635}"/>
              </a:ext>
            </a:extLst>
          </p:cNvPr>
          <p:cNvGrpSpPr/>
          <p:nvPr/>
        </p:nvGrpSpPr>
        <p:grpSpPr>
          <a:xfrm>
            <a:off x="224602" y="3089264"/>
            <a:ext cx="7296485" cy="2787661"/>
            <a:chOff x="87781" y="2383329"/>
            <a:chExt cx="7296485" cy="2787661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66BA9FB6-F4AF-4BF1-96E7-53342AA1B785}"/>
                </a:ext>
              </a:extLst>
            </p:cNvPr>
            <p:cNvGrpSpPr/>
            <p:nvPr/>
          </p:nvGrpSpPr>
          <p:grpSpPr>
            <a:xfrm>
              <a:off x="87781" y="2383329"/>
              <a:ext cx="7296485" cy="2787661"/>
              <a:chOff x="87781" y="2373804"/>
              <a:chExt cx="7296485" cy="2787661"/>
            </a:xfrm>
          </p:grpSpPr>
          <p:sp>
            <p:nvSpPr>
              <p:cNvPr id="11" name="Прямоугольник: скругленные углы 166">
                <a:extLst>
                  <a:ext uri="{FF2B5EF4-FFF2-40B4-BE49-F238E27FC236}">
                    <a16:creationId xmlns:a16="http://schemas.microsoft.com/office/drawing/2014/main" id="{5844F0C9-67A1-45BF-B160-681F27D4E26F}"/>
                  </a:ext>
                </a:extLst>
              </p:cNvPr>
              <p:cNvSpPr/>
              <p:nvPr/>
            </p:nvSpPr>
            <p:spPr>
              <a:xfrm>
                <a:off x="87781" y="2373804"/>
                <a:ext cx="7296485" cy="2787661"/>
              </a:xfrm>
              <a:prstGeom prst="roundRect">
                <a:avLst>
                  <a:gd name="adj" fmla="val 4184"/>
                </a:avLst>
              </a:prstGeom>
              <a:solidFill>
                <a:schemeClr val="bg2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:a16="http://schemas.microsoft.com/office/drawing/2014/main" id="{4B1ED1B0-B771-4E0D-AA14-2515255D0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67180" y="2813752"/>
                <a:ext cx="1913655" cy="1076431"/>
              </a:xfrm>
              <a:prstGeom prst="rect">
                <a:avLst/>
              </a:prstGeom>
            </p:spPr>
          </p:pic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F8D49F6B-D108-4BA7-9AB5-0FC17A5740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4466" y="2813752"/>
                <a:ext cx="1913655" cy="1076431"/>
              </a:xfrm>
              <a:prstGeom prst="rect">
                <a:avLst/>
              </a:prstGeom>
            </p:spPr>
          </p:pic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2B1A23DD-A020-4C1D-85CC-0875928CD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4466" y="3968148"/>
                <a:ext cx="1913654" cy="1076431"/>
              </a:xfrm>
              <a:prstGeom prst="rect">
                <a:avLst/>
              </a:prstGeom>
            </p:spPr>
          </p:pic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A2DB032A-D526-4402-A07F-64043569F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7180" y="3968148"/>
                <a:ext cx="1913655" cy="107643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273D4E5-660F-40F3-BEE5-42EEBA543930}"/>
                </a:ext>
              </a:extLst>
            </p:cNvPr>
            <p:cNvSpPr txBox="1"/>
            <p:nvPr/>
          </p:nvSpPr>
          <p:spPr>
            <a:xfrm>
              <a:off x="3347474" y="2429448"/>
              <a:ext cx="34569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Инструкции пользователей 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7EDB77-6E09-4C3D-80BE-3640D980C9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4498" r="4522" b="4243"/>
          <a:stretch/>
        </p:blipFill>
        <p:spPr>
          <a:xfrm>
            <a:off x="7861500" y="2217377"/>
            <a:ext cx="3803334" cy="3740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67F8EB-431E-4A4D-9150-31473815A15A}"/>
              </a:ext>
            </a:extLst>
          </p:cNvPr>
          <p:cNvSpPr txBox="1"/>
          <p:nvPr/>
        </p:nvSpPr>
        <p:spPr>
          <a:xfrm flipH="1">
            <a:off x="7716976" y="1282127"/>
            <a:ext cx="409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инструкции пользователей по работе в модуле «Вакцинация»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1EC37D2-9C3E-4961-B60E-A44494EB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9667"/>
            <a:ext cx="8854068" cy="5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80250" rIns="0" anchor="ctr" anchorCtr="0">
            <a:noAutofit/>
          </a:bodyPr>
          <a:lstStyle/>
          <a:p>
            <a:pPr>
              <a:lnSpc>
                <a:spcPct val="90000"/>
              </a:lnSpc>
              <a:tabLst>
                <a:tab pos="2129532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III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этап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– обучение пользователей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693CB-D1F6-4C32-B0CB-4E70516F8EB1}"/>
              </a:ext>
            </a:extLst>
          </p:cNvPr>
          <p:cNvSpPr txBox="1"/>
          <p:nvPr/>
        </p:nvSpPr>
        <p:spPr>
          <a:xfrm>
            <a:off x="7818030" y="6053276"/>
            <a:ext cx="248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2060"/>
                </a:solidFill>
                <a:hlinkClick r:id="rId7"/>
              </a:rPr>
              <a:t>http://miac.nnov.ru/rlpk</a:t>
            </a:r>
            <a:endParaRPr lang="ru-RU" u="sng" dirty="0">
              <a:solidFill>
                <a:srgbClr val="002060"/>
              </a:solidFill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DF59E6B-BE03-4D64-8409-62B7AB2DAADB}"/>
              </a:ext>
            </a:extLst>
          </p:cNvPr>
          <p:cNvGrpSpPr/>
          <p:nvPr/>
        </p:nvGrpSpPr>
        <p:grpSpPr>
          <a:xfrm>
            <a:off x="224601" y="5905825"/>
            <a:ext cx="7296486" cy="707886"/>
            <a:chOff x="761284" y="5867400"/>
            <a:chExt cx="6491336" cy="707886"/>
          </a:xfrm>
        </p:grpSpPr>
        <p:sp>
          <p:nvSpPr>
            <p:cNvPr id="15" name="Скругленный прямоугольник 1">
              <a:extLst>
                <a:ext uri="{FF2B5EF4-FFF2-40B4-BE49-F238E27FC236}">
                  <a16:creationId xmlns:a16="http://schemas.microsoft.com/office/drawing/2014/main" id="{D42B04A6-40F3-40AF-A9C8-8FFB71C2D886}"/>
                </a:ext>
              </a:extLst>
            </p:cNvPr>
            <p:cNvSpPr/>
            <p:nvPr/>
          </p:nvSpPr>
          <p:spPr>
            <a:xfrm>
              <a:off x="761284" y="5922527"/>
              <a:ext cx="6491336" cy="640197"/>
            </a:xfrm>
            <a:prstGeom prst="roundRect">
              <a:avLst>
                <a:gd name="adj" fmla="val 6424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AAFEFF-8665-4BC5-8BE1-34002639CAE3}"/>
                </a:ext>
              </a:extLst>
            </p:cNvPr>
            <p:cNvSpPr txBox="1"/>
            <p:nvPr/>
          </p:nvSpPr>
          <p:spPr>
            <a:xfrm>
              <a:off x="1162429" y="5970685"/>
              <a:ext cx="5818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Пошаговые инструкции пользователей необходимо довести до каждого участника процесса </a:t>
              </a:r>
              <a:r>
                <a:rPr lang="ru-RU" sz="1400" b="1" u="sng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вакцнации</a:t>
              </a:r>
              <a:endParaRPr lang="ru-RU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5B7800-2188-4991-B7EB-AAFF1DF7213E}"/>
                </a:ext>
              </a:extLst>
            </p:cNvPr>
            <p:cNvSpPr txBox="1"/>
            <p:nvPr/>
          </p:nvSpPr>
          <p:spPr>
            <a:xfrm>
              <a:off x="779691" y="5867400"/>
              <a:ext cx="167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94CDB1-9D51-4D51-A2EB-36C65A522E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161"/>
          <a:stretch/>
        </p:blipFill>
        <p:spPr>
          <a:xfrm>
            <a:off x="4187643" y="1412582"/>
            <a:ext cx="3174709" cy="1534226"/>
          </a:xfrm>
          <a:prstGeom prst="rect">
            <a:avLst/>
          </a:prstGeom>
        </p:spPr>
      </p:pic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F885E9CB-5D43-4D86-990D-C8E10574B4AB}"/>
              </a:ext>
            </a:extLst>
          </p:cNvPr>
          <p:cNvSpPr/>
          <p:nvPr/>
        </p:nvSpPr>
        <p:spPr>
          <a:xfrm>
            <a:off x="3428807" y="1892672"/>
            <a:ext cx="548640" cy="471638"/>
          </a:xfrm>
          <a:prstGeom prst="rightArrow">
            <a:avLst/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166">
            <a:extLst>
              <a:ext uri="{FF2B5EF4-FFF2-40B4-BE49-F238E27FC236}">
                <a16:creationId xmlns:a16="http://schemas.microsoft.com/office/drawing/2014/main" id="{9FB9E4B7-7B9B-4D26-8998-28B714F6241C}"/>
              </a:ext>
            </a:extLst>
          </p:cNvPr>
          <p:cNvSpPr/>
          <p:nvPr/>
        </p:nvSpPr>
        <p:spPr>
          <a:xfrm>
            <a:off x="224602" y="1325954"/>
            <a:ext cx="3092863" cy="1685193"/>
          </a:xfrm>
          <a:prstGeom prst="roundRect">
            <a:avLst>
              <a:gd name="adj" fmla="val 4184"/>
            </a:avLst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C0FB93-92FE-40A7-85F1-D077AA6706F0}"/>
              </a:ext>
            </a:extLst>
          </p:cNvPr>
          <p:cNvSpPr txBox="1"/>
          <p:nvPr/>
        </p:nvSpPr>
        <p:spPr>
          <a:xfrm>
            <a:off x="261761" y="1297800"/>
            <a:ext cx="2966548" cy="168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«Вакцинация» состоит из трех подсистем: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врача прививочного кабинета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врача-терапевта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 регистратора</a:t>
            </a:r>
            <a:endParaRPr lang="ru-RU" sz="1100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AE7B6C-9322-469F-977C-E5F8C848C6B1}"/>
              </a:ext>
            </a:extLst>
          </p:cNvPr>
          <p:cNvSpPr txBox="1"/>
          <p:nvPr/>
        </p:nvSpPr>
        <p:spPr>
          <a:xfrm>
            <a:off x="379200" y="3325398"/>
            <a:ext cx="2549325" cy="2434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каждой подсистемы разработана краткая пошаговая инструкция!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305E47C-71BC-4924-9326-11F41DE5418D}"/>
              </a:ext>
            </a:extLst>
          </p:cNvPr>
          <p:cNvSpPr/>
          <p:nvPr/>
        </p:nvSpPr>
        <p:spPr>
          <a:xfrm>
            <a:off x="233320" y="5957845"/>
            <a:ext cx="650672" cy="6401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589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166">
            <a:extLst>
              <a:ext uri="{FF2B5EF4-FFF2-40B4-BE49-F238E27FC236}">
                <a16:creationId xmlns:a16="http://schemas.microsoft.com/office/drawing/2014/main" id="{1115AA45-4A15-4A31-8CD1-2BF43DDDA3A9}"/>
              </a:ext>
            </a:extLst>
          </p:cNvPr>
          <p:cNvSpPr/>
          <p:nvPr/>
        </p:nvSpPr>
        <p:spPr>
          <a:xfrm>
            <a:off x="206315" y="2611344"/>
            <a:ext cx="5810438" cy="3853056"/>
          </a:xfrm>
          <a:prstGeom prst="roundRect">
            <a:avLst>
              <a:gd name="adj" fmla="val 4184"/>
            </a:avLst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3">
            <a:extLst>
              <a:ext uri="{FF2B5EF4-FFF2-40B4-BE49-F238E27FC236}">
                <a16:creationId xmlns:a16="http://schemas.microsoft.com/office/drawing/2014/main" id="{01E40563-49DF-4966-A105-FE32DAC42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043" y="543505"/>
            <a:ext cx="8854068" cy="5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80250" rIns="0" anchor="ctr" anchorCtr="0">
            <a:noAutofit/>
          </a:bodyPr>
          <a:lstStyle/>
          <a:p>
            <a:pPr>
              <a:lnSpc>
                <a:spcPct val="90000"/>
              </a:lnSpc>
              <a:tabLst>
                <a:tab pos="2129532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IV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этап 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– интеграция с федеральным регистром вакцинированных </a:t>
            </a:r>
          </a:p>
        </p:txBody>
      </p:sp>
      <p:sp>
        <p:nvSpPr>
          <p:cNvPr id="3" name="Скругленный прямоугольник 1">
            <a:extLst>
              <a:ext uri="{FF2B5EF4-FFF2-40B4-BE49-F238E27FC236}">
                <a16:creationId xmlns:a16="http://schemas.microsoft.com/office/drawing/2014/main" id="{A16522C6-5AD2-454B-BEF9-A8D91864D2AD}"/>
              </a:ext>
            </a:extLst>
          </p:cNvPr>
          <p:cNvSpPr/>
          <p:nvPr/>
        </p:nvSpPr>
        <p:spPr>
          <a:xfrm>
            <a:off x="206315" y="1259745"/>
            <a:ext cx="11590207" cy="566539"/>
          </a:xfrm>
          <a:prstGeom prst="roundRect">
            <a:avLst>
              <a:gd name="adj" fmla="val 6424"/>
            </a:avLst>
          </a:prstGeom>
          <a:solidFill>
            <a:schemeClr val="accent6">
              <a:lumMod val="40000"/>
              <a:lumOff val="60000"/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166">
            <a:extLst>
              <a:ext uri="{FF2B5EF4-FFF2-40B4-BE49-F238E27FC236}">
                <a16:creationId xmlns:a16="http://schemas.microsoft.com/office/drawing/2014/main" id="{30D91627-60BD-467D-8807-3141FD7400D9}"/>
              </a:ext>
            </a:extLst>
          </p:cNvPr>
          <p:cNvSpPr/>
          <p:nvPr/>
        </p:nvSpPr>
        <p:spPr>
          <a:xfrm>
            <a:off x="366236" y="5606203"/>
            <a:ext cx="5449348" cy="680559"/>
          </a:xfrm>
          <a:prstGeom prst="roundRect">
            <a:avLst>
              <a:gd name="adj" fmla="val 4411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5A1968-F420-4A33-8F2A-F432A7B4E0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8029" y="5620363"/>
            <a:ext cx="652238" cy="652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EE289B-8398-46F0-A955-72AE39A952F4}"/>
              </a:ext>
            </a:extLst>
          </p:cNvPr>
          <p:cNvSpPr txBox="1"/>
          <p:nvPr/>
        </p:nvSpPr>
        <p:spPr>
          <a:xfrm>
            <a:off x="1142059" y="5560483"/>
            <a:ext cx="483811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3-х рабочих дней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подтверждения получения заявки, интеграция начнет функционировать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252F2-D21A-4A5B-BA0B-FFD799B482FF}"/>
              </a:ext>
            </a:extLst>
          </p:cNvPr>
          <p:cNvSpPr txBox="1"/>
          <p:nvPr/>
        </p:nvSpPr>
        <p:spPr>
          <a:xfrm>
            <a:off x="402812" y="4557552"/>
            <a:ext cx="35185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укажите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пункта вакцинации и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медицинской организации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86F80-138B-4BB8-9B7B-922BAAD6439F}"/>
              </a:ext>
            </a:extLst>
          </p:cNvPr>
          <p:cNvSpPr txBox="1"/>
          <p:nvPr/>
        </p:nvSpPr>
        <p:spPr>
          <a:xfrm>
            <a:off x="395478" y="2804445"/>
            <a:ext cx="5449348" cy="16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подключения пункта вакцинации необходимо сообщить о потребности интеграции с федеральным регистром вакцинированных 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ОДНИМ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из представленных ниже способом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Обратиться в техническую поддержку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РЛПК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Направить в МИАЦ письмо в СЭДО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Через официальные контакты МИАЦ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40AFD5-0E32-4EE9-BC8A-1BF707D41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3963" y="1285853"/>
            <a:ext cx="488411" cy="488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ECA23DE-3388-4A74-88AB-85BB5E8B1BD9}"/>
              </a:ext>
            </a:extLst>
          </p:cNvPr>
          <p:cNvSpPr txBox="1"/>
          <p:nvPr/>
        </p:nvSpPr>
        <p:spPr>
          <a:xfrm>
            <a:off x="952624" y="1242959"/>
            <a:ext cx="106876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«Вакцинация» может автоматически загружать данные о вакцинации пациентов в федеральный регистр вакцинированных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3502401-0DCF-467E-A51A-1F089C230E8C}"/>
              </a:ext>
            </a:extLst>
          </p:cNvPr>
          <p:cNvGrpSpPr/>
          <p:nvPr/>
        </p:nvGrpSpPr>
        <p:grpSpPr>
          <a:xfrm>
            <a:off x="206315" y="1860510"/>
            <a:ext cx="5824195" cy="707886"/>
            <a:chOff x="761284" y="5867400"/>
            <a:chExt cx="6506705" cy="707886"/>
          </a:xfrm>
        </p:grpSpPr>
        <p:sp>
          <p:nvSpPr>
            <p:cNvPr id="19" name="Скругленный прямоугольник 1">
              <a:extLst>
                <a:ext uri="{FF2B5EF4-FFF2-40B4-BE49-F238E27FC236}">
                  <a16:creationId xmlns:a16="http://schemas.microsoft.com/office/drawing/2014/main" id="{CF8135FF-1C36-46F7-BF9E-7FC6E30442C1}"/>
                </a:ext>
              </a:extLst>
            </p:cNvPr>
            <p:cNvSpPr/>
            <p:nvPr/>
          </p:nvSpPr>
          <p:spPr>
            <a:xfrm>
              <a:off x="761284" y="5922527"/>
              <a:ext cx="6491336" cy="640197"/>
            </a:xfrm>
            <a:prstGeom prst="roundRect">
              <a:avLst>
                <a:gd name="adj" fmla="val 6424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BF3844-3FAE-4481-A147-85E7473F91C0}"/>
                </a:ext>
              </a:extLst>
            </p:cNvPr>
            <p:cNvSpPr txBox="1"/>
            <p:nvPr/>
          </p:nvSpPr>
          <p:spPr>
            <a:xfrm>
              <a:off x="1218662" y="5995852"/>
              <a:ext cx="6049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Каждый пункт вакцинации подключается к федеральному регистру</a:t>
              </a:r>
              <a:r>
                <a:rPr lang="en-US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вакцинированных </a:t>
              </a:r>
              <a:r>
                <a:rPr lang="ru-RU" sz="135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ИНДИВИДУАЛЬНО</a:t>
              </a:r>
              <a:endParaRPr lang="en-US" sz="13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DDC312-F1D1-4982-8EDB-ECB50A14038E}"/>
                </a:ext>
              </a:extLst>
            </p:cNvPr>
            <p:cNvSpPr txBox="1"/>
            <p:nvPr/>
          </p:nvSpPr>
          <p:spPr>
            <a:xfrm>
              <a:off x="779691" y="5867400"/>
              <a:ext cx="167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Овал 21">
            <a:extLst>
              <a:ext uri="{FF2B5EF4-FFF2-40B4-BE49-F238E27FC236}">
                <a16:creationId xmlns:a16="http://schemas.microsoft.com/office/drawing/2014/main" id="{2BED5B94-7CB1-4FC6-B8DA-467BFE376062}"/>
              </a:ext>
            </a:extLst>
          </p:cNvPr>
          <p:cNvSpPr/>
          <p:nvPr/>
        </p:nvSpPr>
        <p:spPr>
          <a:xfrm>
            <a:off x="213458" y="1942249"/>
            <a:ext cx="526871" cy="58904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!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0F1C44E-14C9-4179-B48E-328C061C4437}"/>
              </a:ext>
            </a:extLst>
          </p:cNvPr>
          <p:cNvGrpSpPr/>
          <p:nvPr/>
        </p:nvGrpSpPr>
        <p:grpSpPr>
          <a:xfrm>
            <a:off x="6175249" y="1860510"/>
            <a:ext cx="5673851" cy="1192812"/>
            <a:chOff x="761284" y="5867400"/>
            <a:chExt cx="6346548" cy="1192812"/>
          </a:xfrm>
        </p:grpSpPr>
        <p:sp>
          <p:nvSpPr>
            <p:cNvPr id="24" name="Скругленный прямоугольник 1">
              <a:extLst>
                <a:ext uri="{FF2B5EF4-FFF2-40B4-BE49-F238E27FC236}">
                  <a16:creationId xmlns:a16="http://schemas.microsoft.com/office/drawing/2014/main" id="{319BAAAF-3D4C-4742-BA78-02D60CE04063}"/>
                </a:ext>
              </a:extLst>
            </p:cNvPr>
            <p:cNvSpPr/>
            <p:nvPr/>
          </p:nvSpPr>
          <p:spPr>
            <a:xfrm>
              <a:off x="761284" y="5922527"/>
              <a:ext cx="6287736" cy="1098456"/>
            </a:xfrm>
            <a:prstGeom prst="roundRect">
              <a:avLst>
                <a:gd name="adj" fmla="val 6424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B22CD3-A913-46E2-983E-8A9E578D2B43}"/>
                </a:ext>
              </a:extLst>
            </p:cNvPr>
            <p:cNvSpPr txBox="1"/>
            <p:nvPr/>
          </p:nvSpPr>
          <p:spPr>
            <a:xfrm>
              <a:off x="2137911" y="5890661"/>
              <a:ext cx="496992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полного перехода пункта вакцинации на ведение пациентов в системе «РЛПК» необходимо </a:t>
              </a:r>
              <a:r>
                <a:rPr lang="ru-RU" sz="135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РЕГУЛЯРНО СВЕРЯТЬ</a:t>
              </a:r>
              <a:r>
                <a:rPr 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3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выгруженные данные в федеральный регистр вакцинированных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96105B-7822-4FF2-AC9A-7B5D1B5114D6}"/>
                </a:ext>
              </a:extLst>
            </p:cNvPr>
            <p:cNvSpPr txBox="1"/>
            <p:nvPr/>
          </p:nvSpPr>
          <p:spPr>
            <a:xfrm>
              <a:off x="779691" y="5867400"/>
              <a:ext cx="1679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Овал 26">
            <a:extLst>
              <a:ext uri="{FF2B5EF4-FFF2-40B4-BE49-F238E27FC236}">
                <a16:creationId xmlns:a16="http://schemas.microsoft.com/office/drawing/2014/main" id="{E45BFC56-762A-4ED1-A72A-D01F7513B49F}"/>
              </a:ext>
            </a:extLst>
          </p:cNvPr>
          <p:cNvSpPr/>
          <p:nvPr/>
        </p:nvSpPr>
        <p:spPr>
          <a:xfrm>
            <a:off x="6258495" y="1955018"/>
            <a:ext cx="848531" cy="94866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!</a:t>
            </a:r>
          </a:p>
        </p:txBody>
      </p:sp>
      <p:sp>
        <p:nvSpPr>
          <p:cNvPr id="28" name="Прямоугольник: скругленные углы 166">
            <a:extLst>
              <a:ext uri="{FF2B5EF4-FFF2-40B4-BE49-F238E27FC236}">
                <a16:creationId xmlns:a16="http://schemas.microsoft.com/office/drawing/2014/main" id="{10717AA6-B822-4E64-9AEC-9603D9A1877D}"/>
              </a:ext>
            </a:extLst>
          </p:cNvPr>
          <p:cNvSpPr/>
          <p:nvPr/>
        </p:nvSpPr>
        <p:spPr>
          <a:xfrm>
            <a:off x="6191705" y="3085188"/>
            <a:ext cx="5604817" cy="1824519"/>
          </a:xfrm>
          <a:prstGeom prst="roundRect">
            <a:avLst>
              <a:gd name="adj" fmla="val 4184"/>
            </a:avLst>
          </a:prstGeom>
          <a:solidFill>
            <a:schemeClr val="bg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C29B79-83A4-41FA-A199-45F5F970CF03}"/>
              </a:ext>
            </a:extLst>
          </p:cNvPr>
          <p:cNvSpPr txBox="1"/>
          <p:nvPr/>
        </p:nvSpPr>
        <p:spPr>
          <a:xfrm>
            <a:off x="6341841" y="3093825"/>
            <a:ext cx="5298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обнаружении ошибок при сверке выгрузки в федеральном регистре вакцинированных необходимо: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ACE44F-A25E-4846-81D7-A479B5397CBA}"/>
              </a:ext>
            </a:extLst>
          </p:cNvPr>
          <p:cNvSpPr txBox="1"/>
          <p:nvPr/>
        </p:nvSpPr>
        <p:spPr>
          <a:xfrm>
            <a:off x="6341841" y="4097673"/>
            <a:ext cx="52983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ообщить о факте обнаружения ошибки в техподдержку «РЛПК» в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Телеграме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указанием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ФИО пациента и характером ошибки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7CCC07-5792-4430-A32C-C676F44D6B18}"/>
              </a:ext>
            </a:extLst>
          </p:cNvPr>
          <p:cNvSpPr txBox="1"/>
          <p:nvPr/>
        </p:nvSpPr>
        <p:spPr>
          <a:xfrm>
            <a:off x="6341841" y="3626477"/>
            <a:ext cx="5298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нести необходимые корректировки в запись федерального регистра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BD63DFD-A30A-47C2-958C-BD8D56BFF71A}"/>
              </a:ext>
            </a:extLst>
          </p:cNvPr>
          <p:cNvGrpSpPr/>
          <p:nvPr/>
        </p:nvGrpSpPr>
        <p:grpSpPr>
          <a:xfrm>
            <a:off x="6196935" y="4974555"/>
            <a:ext cx="5567036" cy="1483438"/>
            <a:chOff x="8416960" y="1104173"/>
            <a:chExt cx="8914673" cy="2595272"/>
          </a:xfrm>
        </p:grpSpPr>
        <p:sp>
          <p:nvSpPr>
            <p:cNvPr id="35" name="Прямоугольник: скругленные углы 166">
              <a:extLst>
                <a:ext uri="{FF2B5EF4-FFF2-40B4-BE49-F238E27FC236}">
                  <a16:creationId xmlns:a16="http://schemas.microsoft.com/office/drawing/2014/main" id="{7432EBAF-2267-4233-9146-A7DC208E00AC}"/>
                </a:ext>
              </a:extLst>
            </p:cNvPr>
            <p:cNvSpPr/>
            <p:nvPr/>
          </p:nvSpPr>
          <p:spPr>
            <a:xfrm>
              <a:off x="8416960" y="1104173"/>
              <a:ext cx="8914673" cy="2595272"/>
            </a:xfrm>
            <a:prstGeom prst="roundRect">
              <a:avLst>
                <a:gd name="adj" fmla="val 4184"/>
              </a:avLst>
            </a:prstGeom>
            <a:solidFill>
              <a:schemeClr val="bg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F77152D-80A4-4637-9CAE-5931A9826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0" t="4828" r="4098" b="4786"/>
            <a:stretch/>
          </p:blipFill>
          <p:spPr>
            <a:xfrm>
              <a:off x="14640229" y="1229518"/>
              <a:ext cx="2405125" cy="2344581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83B091B-7BBA-4A45-98ED-212E8B4A2D2C}"/>
              </a:ext>
            </a:extLst>
          </p:cNvPr>
          <p:cNvSpPr txBox="1"/>
          <p:nvPr/>
        </p:nvSpPr>
        <p:spPr>
          <a:xfrm>
            <a:off x="6160358" y="5081565"/>
            <a:ext cx="4007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чат техподдержки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в модуле «Вакцинация» ИС РЛПК</a:t>
            </a:r>
          </a:p>
        </p:txBody>
      </p:sp>
      <p:sp>
        <p:nvSpPr>
          <p:cNvPr id="42" name="TextBox 41">
            <a:hlinkClick r:id="rId8"/>
            <a:extLst>
              <a:ext uri="{FF2B5EF4-FFF2-40B4-BE49-F238E27FC236}">
                <a16:creationId xmlns:a16="http://schemas.microsoft.com/office/drawing/2014/main" id="{BC9AE803-AC6F-4DC9-A598-3EDB1C063F02}"/>
              </a:ext>
            </a:extLst>
          </p:cNvPr>
          <p:cNvSpPr txBox="1"/>
          <p:nvPr/>
        </p:nvSpPr>
        <p:spPr>
          <a:xfrm>
            <a:off x="6516569" y="6055360"/>
            <a:ext cx="334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hlinkClick r:id="rId8"/>
              </a:rPr>
              <a:t>https://t.me/joinchat/Vt0OUHucdCXSmuZL</a:t>
            </a: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3642474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435</Words>
  <Application>Microsoft Office PowerPoint</Application>
  <PresentationFormat>Широкоэкранный</PresentationFormat>
  <Paragraphs>82</Paragraphs>
  <Slides>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Wingdings</vt:lpstr>
      <vt:lpstr>Calibri</vt:lpstr>
      <vt:lpstr>Helvetica Neue</vt:lpstr>
      <vt:lpstr>Tahoma</vt:lpstr>
      <vt:lpstr>HeliosCondC</vt:lpstr>
      <vt:lpstr>Тема Office</vt:lpstr>
      <vt:lpstr>2_Тема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Кочетов Николай Михайлович</cp:lastModifiedBy>
  <cp:revision>363</cp:revision>
  <cp:lastPrinted>2019-07-17T17:28:06Z</cp:lastPrinted>
  <dcterms:created xsi:type="dcterms:W3CDTF">2019-06-12T19:36:33Z</dcterms:created>
  <dcterms:modified xsi:type="dcterms:W3CDTF">2021-04-23T08:06:48Z</dcterms:modified>
</cp:coreProperties>
</file>